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0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3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392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424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7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8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8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3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5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3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3D762A-F72D-4C11-BB5A-CD3B403CE35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A9DA0C-60EF-4245-84A1-52B7BF6A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65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D2CC8-4088-4030-8376-91A01AD97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problem of biblical illiteracy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2B6DE-6B3A-4404-AA37-87F6EB258E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Lesson 1 in the sermon series:</a:t>
            </a:r>
          </a:p>
          <a:p>
            <a:r>
              <a:rPr lang="en-US" sz="3600" dirty="0"/>
              <a:t>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51381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E02C9-FC8F-4B80-9E71-E58ABE6B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E637-E988-4024-BCF1-7F53450C7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growing problem is one of biblical illiteracy…</a:t>
            </a:r>
          </a:p>
          <a:p>
            <a:pPr lvl="1"/>
            <a:r>
              <a:rPr lang="en-US" sz="2400" dirty="0"/>
              <a:t>Not just by those in the world</a:t>
            </a:r>
          </a:p>
          <a:p>
            <a:pPr lvl="1"/>
            <a:r>
              <a:rPr lang="en-US" sz="2400" dirty="0"/>
              <a:t>Also those in the church</a:t>
            </a:r>
          </a:p>
          <a:p>
            <a:r>
              <a:rPr lang="en-US" sz="2400" dirty="0"/>
              <a:t>How bad is it? </a:t>
            </a:r>
          </a:p>
          <a:p>
            <a:r>
              <a:rPr lang="en-US" sz="2400" dirty="0"/>
              <a:t>Consider these results from various surveys…</a:t>
            </a:r>
          </a:p>
          <a:p>
            <a:r>
              <a:rPr lang="en-US" sz="2400" dirty="0"/>
              <a:t>“Increasingly, America is biblically illiterate.” – George </a:t>
            </a:r>
            <a:r>
              <a:rPr lang="en-US" sz="2400" dirty="0" err="1"/>
              <a:t>Barna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29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270B-06C2-496C-90D1-8B7554A3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poison of biblical illiteracy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A0906-4DA9-437E-A31D-C608E491A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Effect on Individuals…</a:t>
            </a:r>
          </a:p>
          <a:p>
            <a:pPr lvl="1"/>
            <a:r>
              <a:rPr lang="en-US" dirty="0"/>
              <a:t>God’s people have always been destroyed by a lack of knowledge – Hos. 4:1,6</a:t>
            </a:r>
          </a:p>
          <a:p>
            <a:pPr lvl="1"/>
            <a:r>
              <a:rPr lang="en-US" dirty="0"/>
              <a:t>Where there is a lack of God’s Word, the people faint –                    cf. Amos 8:11-13</a:t>
            </a:r>
          </a:p>
          <a:p>
            <a:pPr lvl="2"/>
            <a:r>
              <a:rPr lang="en-US" dirty="0"/>
              <a:t>In ignorance they make the wrong choices</a:t>
            </a:r>
          </a:p>
          <a:p>
            <a:pPr lvl="2"/>
            <a:r>
              <a:rPr lang="en-US" dirty="0"/>
              <a:t>When they stumble, they do not know where to turn</a:t>
            </a:r>
          </a:p>
          <a:p>
            <a:pPr lvl="1"/>
            <a:r>
              <a:rPr lang="en-US" dirty="0"/>
              <a:t>Without knowledge of God’s Word, a person has…</a:t>
            </a:r>
          </a:p>
          <a:p>
            <a:pPr lvl="2"/>
            <a:r>
              <a:rPr lang="en-US" dirty="0"/>
              <a:t>No real direction or guidance in life – Psalm 119:105</a:t>
            </a:r>
          </a:p>
          <a:p>
            <a:pPr lvl="2"/>
            <a:r>
              <a:rPr lang="en-US" dirty="0"/>
              <a:t>No true joy or peace in life – Psalm 119:111,165</a:t>
            </a:r>
          </a:p>
        </p:txBody>
      </p:sp>
    </p:spTree>
    <p:extLst>
      <p:ext uri="{BB962C8B-B14F-4D97-AF65-F5344CB8AC3E}">
        <p14:creationId xmlns:p14="http://schemas.microsoft.com/office/powerpoint/2010/main" val="274856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9BCD-5B0D-4588-AE05-27D782BE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poison of biblical illiteracy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2EA7E-5E94-446B-8488-193386CA3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Effect on Churches…</a:t>
            </a:r>
          </a:p>
          <a:p>
            <a:pPr lvl="1"/>
            <a:r>
              <a:rPr lang="en-US" dirty="0"/>
              <a:t>Churches languish for lack of teachers; teachers are few for a lack of knowledge – Heb. 5:12</a:t>
            </a:r>
          </a:p>
          <a:p>
            <a:pPr lvl="1"/>
            <a:r>
              <a:rPr lang="en-US" dirty="0"/>
              <a:t>Churches are led astray by false teachers and false doctrine, for how can the ignorant know what is false? – cf. 2 Pet. 2:1-3</a:t>
            </a:r>
          </a:p>
          <a:p>
            <a:r>
              <a:rPr lang="en-US" dirty="0"/>
              <a:t>It’s Effect on Communities…</a:t>
            </a:r>
          </a:p>
          <a:p>
            <a:pPr lvl="1"/>
            <a:r>
              <a:rPr lang="en-US" dirty="0"/>
              <a:t>Our standards of morality are skewed, where good is evil and evil is good – cf. Isa. 5:20</a:t>
            </a:r>
          </a:p>
          <a:p>
            <a:pPr lvl="1"/>
            <a:r>
              <a:rPr lang="en-US" dirty="0"/>
              <a:t>The effect of such things destroy our families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33701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DA8F-B5EA-4EC1-9AAA-9E6932117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antidote to biblical illiteracy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1495A-1DC3-49AA-8325-AB4AD61E4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Daily Devotional Bible Reading In Private…</a:t>
            </a:r>
          </a:p>
          <a:p>
            <a:pPr lvl="1"/>
            <a:r>
              <a:rPr lang="en-US" dirty="0"/>
              <a:t>The truly blessed person feeds upon the Word of God daily -      Psalm 1:1-3; 119:97-98</a:t>
            </a:r>
          </a:p>
          <a:p>
            <a:pPr lvl="1"/>
            <a:r>
              <a:rPr lang="en-US" dirty="0"/>
              <a:t>A systematic practice of prayerful Bible reading as part of a daily devotional…</a:t>
            </a:r>
          </a:p>
          <a:p>
            <a:r>
              <a:rPr lang="en-US" dirty="0"/>
              <a:t>Frequent In-Depth Bible Study With Others…</a:t>
            </a:r>
          </a:p>
          <a:p>
            <a:pPr lvl="1"/>
            <a:r>
              <a:rPr lang="en-US" dirty="0"/>
              <a:t>The faithful Christian realizes the value of mutual edification -        Heb. 3:12-14; 10:24-25</a:t>
            </a:r>
          </a:p>
          <a:p>
            <a:pPr lvl="1"/>
            <a:r>
              <a:rPr lang="en-US" dirty="0"/>
              <a:t>Churches often provide the opportunity for Christians to study together</a:t>
            </a:r>
          </a:p>
        </p:txBody>
      </p:sp>
    </p:spTree>
    <p:extLst>
      <p:ext uri="{BB962C8B-B14F-4D97-AF65-F5344CB8AC3E}">
        <p14:creationId xmlns:p14="http://schemas.microsoft.com/office/powerpoint/2010/main" val="221471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144A-B752-4D1F-9E71-91DF7920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antidote to biblical illiteracy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C2DB-BAAD-45C0-9F19-77C557DC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Parents Accepting Their God-Given Responsibility…</a:t>
            </a:r>
          </a:p>
          <a:p>
            <a:pPr lvl="1"/>
            <a:r>
              <a:rPr lang="en-US" dirty="0"/>
              <a:t>God gave the responsibility of spiritual training to the parents –       cf. Deut. 6:6-7; Eph. 6:4</a:t>
            </a:r>
          </a:p>
          <a:p>
            <a:pPr lvl="1"/>
            <a:r>
              <a:rPr lang="en-US" dirty="0"/>
              <a:t>Churches may provide assistance with their children’s classes, and yet…</a:t>
            </a:r>
          </a:p>
          <a:p>
            <a:r>
              <a:rPr lang="en-US" dirty="0"/>
              <a:t>Preachers Fulfilling Their Duty To The Word…</a:t>
            </a:r>
          </a:p>
          <a:p>
            <a:pPr lvl="1"/>
            <a:r>
              <a:rPr lang="en-US" dirty="0"/>
              <a:t>Preachers are to give heed to the Word, and to preach the Word -  1 Tim. 4:16; 2 Tim. 4:1-5</a:t>
            </a:r>
          </a:p>
          <a:p>
            <a:pPr lvl="1"/>
            <a:r>
              <a:rPr lang="en-US" dirty="0"/>
              <a:t>We should expect preachers to be “men of the Book”</a:t>
            </a:r>
          </a:p>
        </p:txBody>
      </p:sp>
    </p:spTree>
    <p:extLst>
      <p:ext uri="{BB962C8B-B14F-4D97-AF65-F5344CB8AC3E}">
        <p14:creationId xmlns:p14="http://schemas.microsoft.com/office/powerpoint/2010/main" val="147242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FF53E-F394-4B7B-B853-B89BC29C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372EC-CF84-4A00-A162-97AF9D7C0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sermon was developed based on an article by Albert Mohler – The Scandal of Biblical Illiteracy: It’s Our Problem.</a:t>
            </a:r>
          </a:p>
          <a:p>
            <a:r>
              <a:rPr lang="en-US" dirty="0"/>
              <a:t>His concluding paragraphs were on the mark and important for us to remember…</a:t>
            </a:r>
          </a:p>
          <a:p>
            <a:r>
              <a:rPr lang="en-US" dirty="0"/>
              <a:t>Are we willing to get “deadly serious about the problem of biblical illiteracy”?</a:t>
            </a:r>
          </a:p>
          <a:p>
            <a:r>
              <a:rPr lang="en-US" dirty="0"/>
              <a:t>I hope the rest of the lessons in this series (“Give Me The Bible”) will encourage us to do so…</a:t>
            </a:r>
          </a:p>
        </p:txBody>
      </p:sp>
    </p:spTree>
    <p:extLst>
      <p:ext uri="{BB962C8B-B14F-4D97-AF65-F5344CB8AC3E}">
        <p14:creationId xmlns:p14="http://schemas.microsoft.com/office/powerpoint/2010/main" val="11758174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</TotalTime>
  <Words>480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The problem of biblical illiteracy</vt:lpstr>
      <vt:lpstr>Introduction</vt:lpstr>
      <vt:lpstr>The poison of biblical illiteracy</vt:lpstr>
      <vt:lpstr>The poison of biblical illiteracy</vt:lpstr>
      <vt:lpstr>The antidote to biblical illiteracy</vt:lpstr>
      <vt:lpstr>The antidote to biblical illiteracy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biblical illiteracy</dc:title>
  <dc:creator>rob espinosa</dc:creator>
  <cp:lastModifiedBy>rob espinosa</cp:lastModifiedBy>
  <cp:revision>7</cp:revision>
  <dcterms:created xsi:type="dcterms:W3CDTF">2022-04-03T01:08:42Z</dcterms:created>
  <dcterms:modified xsi:type="dcterms:W3CDTF">2022-04-03T03:12:11Z</dcterms:modified>
</cp:coreProperties>
</file>