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I Believe the Bible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Sermon series: Give Me the bible</a:t>
            </a: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FA5B6-0AD7-4A74-B4D5-4A66EC95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Manuscript attestation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2BE8D-D64E-4A07-B184-34779B72FB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Examples…</a:t>
            </a:r>
          </a:p>
          <a:p>
            <a:pPr lvl="1"/>
            <a:r>
              <a:rPr lang="en-US" sz="2800" dirty="0"/>
              <a:t>How many copies of the </a:t>
            </a:r>
            <a:r>
              <a:rPr lang="en-US" sz="2800" dirty="0" err="1"/>
              <a:t>nt</a:t>
            </a:r>
            <a:r>
              <a:rPr lang="en-US" sz="2800" dirty="0"/>
              <a:t> manuscripts are available?</a:t>
            </a:r>
          </a:p>
          <a:p>
            <a:pPr lvl="1"/>
            <a:r>
              <a:rPr lang="en-US" sz="2800" dirty="0"/>
              <a:t>Where the copies of the </a:t>
            </a:r>
            <a:r>
              <a:rPr lang="en-US" sz="2800" dirty="0" err="1"/>
              <a:t>nt</a:t>
            </a:r>
            <a:r>
              <a:rPr lang="en-US" sz="2800" dirty="0"/>
              <a:t> manuscripts are found?</a:t>
            </a:r>
          </a:p>
          <a:p>
            <a:pPr lvl="1"/>
            <a:r>
              <a:rPr lang="en-US" sz="2800" dirty="0"/>
              <a:t>What time has passed between the original and earliest copies of the </a:t>
            </a:r>
            <a:r>
              <a:rPr lang="en-US" sz="2800" dirty="0" err="1"/>
              <a:t>nt</a:t>
            </a:r>
            <a:r>
              <a:rPr lang="en-US" sz="2800" dirty="0"/>
              <a:t>?</a:t>
            </a:r>
          </a:p>
          <a:p>
            <a:pPr lvl="1"/>
            <a:r>
              <a:rPr lang="en-US" sz="2800" dirty="0"/>
              <a:t>What variances exist between the copies of the </a:t>
            </a:r>
            <a:r>
              <a:rPr lang="en-US" sz="2800" dirty="0" err="1"/>
              <a:t>nt</a:t>
            </a:r>
            <a:r>
              <a:rPr lang="en-US" sz="2800" dirty="0"/>
              <a:t>?</a:t>
            </a:r>
          </a:p>
          <a:p>
            <a:pPr lvl="1"/>
            <a:r>
              <a:rPr lang="en-US" sz="2800" dirty="0"/>
              <a:t>The </a:t>
            </a:r>
            <a:r>
              <a:rPr lang="en-US" sz="2800" dirty="0" err="1"/>
              <a:t>nt</a:t>
            </a:r>
            <a:r>
              <a:rPr lang="en-US" sz="2800" dirty="0"/>
              <a:t> has the strongest manuscript attestation of any ancient document!</a:t>
            </a:r>
          </a:p>
        </p:txBody>
      </p:sp>
    </p:spTree>
    <p:extLst>
      <p:ext uri="{BB962C8B-B14F-4D97-AF65-F5344CB8AC3E}">
        <p14:creationId xmlns:p14="http://schemas.microsoft.com/office/powerpoint/2010/main" val="1706532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56FD-D312-4C87-A2BD-30011761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E6769-7496-4C06-8730-D778A321070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300" dirty="0"/>
              <a:t>Explained…</a:t>
            </a:r>
          </a:p>
          <a:p>
            <a:pPr lvl="1"/>
            <a:r>
              <a:rPr lang="en-US" sz="2300" dirty="0"/>
              <a:t>Those who read, believe and obey the bible will receive evidence of its inspiration</a:t>
            </a:r>
          </a:p>
          <a:p>
            <a:pPr lvl="1"/>
            <a:r>
              <a:rPr lang="en-US" sz="2300" dirty="0"/>
              <a:t>As </a:t>
            </a:r>
            <a:r>
              <a:rPr lang="en-US" sz="2300" dirty="0" err="1"/>
              <a:t>jesus</a:t>
            </a:r>
            <a:r>
              <a:rPr lang="en-US" sz="2300" dirty="0"/>
              <a:t> stated in John 7:17</a:t>
            </a:r>
          </a:p>
          <a:p>
            <a:pPr lvl="1"/>
            <a:r>
              <a:rPr lang="en-US" sz="2300" dirty="0"/>
              <a:t>In other words, “he shall have the evidence, in the very attempt to do the will of god, of the truth of the doctrine.” – Albert </a:t>
            </a:r>
            <a:r>
              <a:rPr lang="en-US" sz="2300" dirty="0" err="1"/>
              <a:t>barnes</a:t>
            </a:r>
            <a:endParaRPr lang="en-US" sz="2300" dirty="0"/>
          </a:p>
          <a:p>
            <a:pPr lvl="1"/>
            <a:r>
              <a:rPr lang="en-US" sz="2300" dirty="0"/>
              <a:t>Quote from </a:t>
            </a:r>
            <a:r>
              <a:rPr lang="en-US" sz="2300" dirty="0" err="1"/>
              <a:t>b.w.</a:t>
            </a:r>
            <a:r>
              <a:rPr lang="en-US" sz="2300" dirty="0"/>
              <a:t> </a:t>
            </a:r>
            <a:r>
              <a:rPr lang="en-US" sz="2300" dirty="0" err="1"/>
              <a:t>johnson</a:t>
            </a:r>
            <a:endParaRPr lang="en-US" sz="2300" dirty="0"/>
          </a:p>
          <a:p>
            <a:pPr lvl="1"/>
            <a:r>
              <a:rPr lang="en-US" sz="2300" dirty="0"/>
              <a:t>As stated in a familiar proverb: “the proof of the pudding is in the eating”</a:t>
            </a:r>
          </a:p>
        </p:txBody>
      </p:sp>
    </p:spTree>
    <p:extLst>
      <p:ext uri="{BB962C8B-B14F-4D97-AF65-F5344CB8AC3E}">
        <p14:creationId xmlns:p14="http://schemas.microsoft.com/office/powerpoint/2010/main" val="59678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2248-CFE8-4614-A5F3-348A189D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D6068-6C8B-4894-8672-F336706D30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Examples…</a:t>
            </a:r>
          </a:p>
          <a:p>
            <a:pPr lvl="1"/>
            <a:r>
              <a:rPr lang="en-US" sz="2500" dirty="0"/>
              <a:t>The bible has transformed the lives of millions of people…</a:t>
            </a:r>
          </a:p>
          <a:p>
            <a:pPr lvl="1"/>
            <a:r>
              <a:rPr lang="en-US" sz="2500" dirty="0"/>
              <a:t>For one willing to obey the bible from the heart, there is: Peace, joy, love, hope</a:t>
            </a:r>
          </a:p>
          <a:p>
            <a:pPr lvl="1"/>
            <a:r>
              <a:rPr lang="en-US" sz="2500" dirty="0"/>
              <a:t>As a believer for more than 30 years, I have found the bible to be:</a:t>
            </a:r>
          </a:p>
          <a:p>
            <a:pPr lvl="2"/>
            <a:r>
              <a:rPr lang="en-US" sz="2500" dirty="0"/>
              <a:t>A source of guidance, wisdom and peace with god and man</a:t>
            </a:r>
          </a:p>
          <a:p>
            <a:pPr lvl="2"/>
            <a:r>
              <a:rPr lang="en-US" sz="2500" dirty="0"/>
              <a:t>Worthy of my lifelong trust and obedience</a:t>
            </a:r>
          </a:p>
        </p:txBody>
      </p:sp>
    </p:spTree>
    <p:extLst>
      <p:ext uri="{BB962C8B-B14F-4D97-AF65-F5344CB8AC3E}">
        <p14:creationId xmlns:p14="http://schemas.microsoft.com/office/powerpoint/2010/main" val="1545914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E31C-138F-4D5A-B192-205100A3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D5022-994B-462F-96C1-C3B57112FB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1438"/>
            <a:ext cx="10363826" cy="4655974"/>
          </a:xfrm>
        </p:spPr>
        <p:txBody>
          <a:bodyPr>
            <a:noAutofit/>
          </a:bodyPr>
          <a:lstStyle/>
          <a:p>
            <a:r>
              <a:rPr lang="en-US" sz="2300" dirty="0"/>
              <a:t>The reasons I believe the bible are both objective and subjective…</a:t>
            </a:r>
          </a:p>
          <a:p>
            <a:pPr lvl="1"/>
            <a:r>
              <a:rPr lang="en-US" sz="2300" dirty="0"/>
              <a:t>The objective evidence includes its scientific foreknowledge, fulfilled prophecies, archaeological confirmation and manuscript attestation</a:t>
            </a:r>
          </a:p>
          <a:p>
            <a:pPr lvl="1"/>
            <a:r>
              <a:rPr lang="en-US" sz="2300" dirty="0"/>
              <a:t>The subjective evidence is seen in its impact on our lives and the world in which we live</a:t>
            </a:r>
          </a:p>
          <a:p>
            <a:r>
              <a:rPr lang="en-US" sz="2300" dirty="0"/>
              <a:t>I hope this brief survey of reasons to believe the bible will encourage you…</a:t>
            </a:r>
          </a:p>
          <a:p>
            <a:pPr lvl="1"/>
            <a:r>
              <a:rPr lang="en-US" sz="2300" dirty="0"/>
              <a:t>To read the bible</a:t>
            </a:r>
          </a:p>
          <a:p>
            <a:pPr lvl="1"/>
            <a:r>
              <a:rPr lang="en-US" sz="2300" dirty="0"/>
              <a:t>To believe the bible</a:t>
            </a:r>
          </a:p>
        </p:txBody>
      </p:sp>
    </p:spTree>
    <p:extLst>
      <p:ext uri="{BB962C8B-B14F-4D97-AF65-F5344CB8AC3E}">
        <p14:creationId xmlns:p14="http://schemas.microsoft.com/office/powerpoint/2010/main" val="50144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42A20-46C2-41C5-92D2-5A411899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AB823-69F8-41D1-ABEF-5DCC1FAF66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 our previous study, we offered reasons to read the bible…</a:t>
            </a:r>
          </a:p>
          <a:p>
            <a:pPr lvl="1"/>
            <a:r>
              <a:rPr lang="en-US" sz="2400" dirty="0"/>
              <a:t>It’s unique nature: continuity – distribution – survival – teaching – influence</a:t>
            </a:r>
          </a:p>
          <a:p>
            <a:pPr lvl="1"/>
            <a:r>
              <a:rPr lang="en-US" sz="2400" dirty="0"/>
              <a:t>Sufficient reasons for anyone searching for truth to read the bible</a:t>
            </a:r>
          </a:p>
          <a:p>
            <a:r>
              <a:rPr lang="en-US" sz="2400" dirty="0"/>
              <a:t>What reasons are there to believe the bible…?</a:t>
            </a:r>
          </a:p>
          <a:p>
            <a:pPr lvl="1"/>
            <a:r>
              <a:rPr lang="en-US" sz="2400" dirty="0"/>
              <a:t>Our study will offer several reasons to take it seriously</a:t>
            </a:r>
          </a:p>
          <a:p>
            <a:pPr lvl="1"/>
            <a:r>
              <a:rPr lang="en-US" sz="2400" dirty="0"/>
              <a:t>The examples will be few, but illustrative</a:t>
            </a:r>
          </a:p>
        </p:txBody>
      </p:sp>
    </p:spTree>
    <p:extLst>
      <p:ext uri="{BB962C8B-B14F-4D97-AF65-F5344CB8AC3E}">
        <p14:creationId xmlns:p14="http://schemas.microsoft.com/office/powerpoint/2010/main" val="368331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1530E-A80B-4B08-9FA3-D83BA3420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foreknowledge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BF2BC-FFE8-46CE-B5DA-FF105B7985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Explained…</a:t>
            </a:r>
          </a:p>
          <a:p>
            <a:pPr lvl="1"/>
            <a:r>
              <a:rPr lang="en-US" sz="2200" dirty="0"/>
              <a:t>In the bible there are statements related to astronomy, cosmology, medicine, meteorology, oceanography, etc.</a:t>
            </a:r>
          </a:p>
          <a:p>
            <a:pPr lvl="1"/>
            <a:r>
              <a:rPr lang="en-US" sz="2200" dirty="0"/>
              <a:t>Mentioned thousands of years prior to scientific discovery of these truths</a:t>
            </a:r>
          </a:p>
          <a:p>
            <a:pPr lvl="1"/>
            <a:r>
              <a:rPr lang="en-US" sz="2200" dirty="0"/>
              <a:t>Discovered in modern times with the aid of scientific instruments</a:t>
            </a:r>
          </a:p>
          <a:p>
            <a:pPr lvl="1"/>
            <a:r>
              <a:rPr lang="en-US" sz="2200" dirty="0"/>
              <a:t>The writers of the bible could have known these facts only through divine inspiration</a:t>
            </a:r>
          </a:p>
          <a:p>
            <a:pPr lvl="1"/>
            <a:r>
              <a:rPr lang="en-US" sz="2200" dirty="0"/>
              <a:t>Such evidence of inspiration confirms the bible’s claim to be from god the creator</a:t>
            </a:r>
          </a:p>
        </p:txBody>
      </p:sp>
    </p:spTree>
    <p:extLst>
      <p:ext uri="{BB962C8B-B14F-4D97-AF65-F5344CB8AC3E}">
        <p14:creationId xmlns:p14="http://schemas.microsoft.com/office/powerpoint/2010/main" val="367684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5E9A1-828B-4963-A1F3-3212D261A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foreknowledge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95AD7-2038-4CF1-BD4D-80FC2577E5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Examples…</a:t>
            </a:r>
          </a:p>
          <a:p>
            <a:pPr lvl="1"/>
            <a:r>
              <a:rPr lang="en-US" sz="2700" dirty="0"/>
              <a:t>Stars too great in number to count – gen. 15:5, </a:t>
            </a:r>
            <a:r>
              <a:rPr lang="en-US" sz="2700" dirty="0" err="1"/>
              <a:t>jer.</a:t>
            </a:r>
            <a:r>
              <a:rPr lang="en-US" sz="2700" dirty="0"/>
              <a:t> 33:22</a:t>
            </a:r>
          </a:p>
          <a:p>
            <a:pPr lvl="1"/>
            <a:r>
              <a:rPr lang="en-US" sz="2700" dirty="0"/>
              <a:t>The roundness of the earth – isa. 40:22</a:t>
            </a:r>
          </a:p>
          <a:p>
            <a:pPr lvl="1"/>
            <a:r>
              <a:rPr lang="en-US" sz="2700" dirty="0"/>
              <a:t>The suspension of the earth in space – job 26:7</a:t>
            </a:r>
          </a:p>
          <a:p>
            <a:pPr lvl="1"/>
            <a:r>
              <a:rPr lang="en-US" sz="2700" dirty="0"/>
              <a:t>The currents in the seas – Psalm 8:8</a:t>
            </a:r>
          </a:p>
          <a:p>
            <a:pPr lvl="1"/>
            <a:r>
              <a:rPr lang="en-US" sz="2700" dirty="0"/>
              <a:t>The springs in the seas – job 38:16</a:t>
            </a:r>
          </a:p>
          <a:p>
            <a:pPr lvl="1"/>
            <a:r>
              <a:rPr lang="en-US" sz="2700" dirty="0"/>
              <a:t>All nations of one blood – acts 17:26</a:t>
            </a:r>
          </a:p>
        </p:txBody>
      </p:sp>
    </p:spTree>
    <p:extLst>
      <p:ext uri="{BB962C8B-B14F-4D97-AF65-F5344CB8AC3E}">
        <p14:creationId xmlns:p14="http://schemas.microsoft.com/office/powerpoint/2010/main" val="35794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42A7-A1D1-4FE7-916D-495AC1A40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Fulfilled prophecies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A4A2E-FF10-4FF2-97A6-5241099DE0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4452" cy="3424107"/>
          </a:xfrm>
        </p:spPr>
        <p:txBody>
          <a:bodyPr>
            <a:noAutofit/>
          </a:bodyPr>
          <a:lstStyle/>
          <a:p>
            <a:r>
              <a:rPr lang="en-US" sz="2800" dirty="0"/>
              <a:t>explained…</a:t>
            </a:r>
          </a:p>
          <a:p>
            <a:pPr lvl="1"/>
            <a:r>
              <a:rPr lang="en-US" sz="2800" dirty="0"/>
              <a:t>Prophecies in the </a:t>
            </a:r>
            <a:r>
              <a:rPr lang="en-US" sz="2800" dirty="0" err="1"/>
              <a:t>ot</a:t>
            </a:r>
            <a:r>
              <a:rPr lang="en-US" sz="2800" dirty="0"/>
              <a:t> foretold events in detail beyond the scope of human speculation</a:t>
            </a:r>
          </a:p>
          <a:p>
            <a:pPr lvl="1"/>
            <a:r>
              <a:rPr lang="en-US" sz="2800" dirty="0"/>
              <a:t>How did the writers do it? They attributed it to GOD!</a:t>
            </a:r>
          </a:p>
          <a:p>
            <a:pPr lvl="1"/>
            <a:r>
              <a:rPr lang="en-US" sz="2800" dirty="0"/>
              <a:t>God declared such evidence was proof of his existence and superiority over men and all heathen gods –      isa. 41:21-24; 42:8-9; 46:8-11</a:t>
            </a:r>
          </a:p>
        </p:txBody>
      </p:sp>
    </p:spTree>
    <p:extLst>
      <p:ext uri="{BB962C8B-B14F-4D97-AF65-F5344CB8AC3E}">
        <p14:creationId xmlns:p14="http://schemas.microsoft.com/office/powerpoint/2010/main" val="342382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ED87-44F5-4A3D-9E47-A7C3D2BB0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Fulfilled prophecies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68DAD-14F5-44DA-9E76-95545B259A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Examples…</a:t>
            </a:r>
          </a:p>
          <a:p>
            <a:pPr lvl="1"/>
            <a:r>
              <a:rPr lang="en-US" dirty="0"/>
              <a:t>Prophecies concerning nations</a:t>
            </a:r>
          </a:p>
          <a:p>
            <a:pPr lvl="2"/>
            <a:r>
              <a:rPr lang="en-US" sz="1800" dirty="0"/>
              <a:t>The fall of Babylon, written two hundred years before it occurred – isa. 13:17-22</a:t>
            </a:r>
          </a:p>
          <a:p>
            <a:pPr lvl="2"/>
            <a:r>
              <a:rPr lang="en-US" sz="1800" dirty="0"/>
              <a:t>The fall of Egypt, that it would be destroyed more by civil war – isa. 19:1-4</a:t>
            </a:r>
          </a:p>
          <a:p>
            <a:pPr lvl="2"/>
            <a:r>
              <a:rPr lang="en-US" sz="1800" dirty="0"/>
              <a:t>The fall of Nineveh, with it’s utter desolation – Zeph. 2:13-15</a:t>
            </a:r>
          </a:p>
          <a:p>
            <a:pPr lvl="2"/>
            <a:r>
              <a:rPr lang="en-US" sz="1800" dirty="0"/>
              <a:t>The fall of </a:t>
            </a:r>
            <a:r>
              <a:rPr lang="en-US" sz="1800" dirty="0" err="1"/>
              <a:t>tyre</a:t>
            </a:r>
            <a:r>
              <a:rPr lang="en-US" sz="1800" dirty="0"/>
              <a:t>, with its becoming a place for the spreading of nests – </a:t>
            </a:r>
            <a:r>
              <a:rPr lang="en-US" sz="1800" dirty="0" err="1"/>
              <a:t>eze</a:t>
            </a:r>
            <a:r>
              <a:rPr lang="en-US" sz="1800" dirty="0"/>
              <a:t>. 26:1-5</a:t>
            </a:r>
          </a:p>
          <a:p>
            <a:pPr lvl="2"/>
            <a:r>
              <a:rPr lang="en-US" sz="1800" dirty="0"/>
              <a:t>The destruction of Jerusalem, fulfilled in 70 A.D. – Matt. 24, Mark 13, Luke 21</a:t>
            </a:r>
          </a:p>
          <a:p>
            <a:pPr lvl="1"/>
            <a:r>
              <a:rPr lang="en-US" dirty="0"/>
              <a:t>Prophecies concerning </a:t>
            </a:r>
            <a:r>
              <a:rPr lang="en-US" dirty="0" err="1"/>
              <a:t>christ</a:t>
            </a:r>
            <a:endParaRPr lang="en-US" dirty="0"/>
          </a:p>
          <a:p>
            <a:pPr lvl="2"/>
            <a:r>
              <a:rPr lang="en-US" sz="1800" dirty="0"/>
              <a:t>Alluded to by </a:t>
            </a:r>
            <a:r>
              <a:rPr lang="en-US" sz="1800" dirty="0" err="1"/>
              <a:t>jesus</a:t>
            </a:r>
            <a:r>
              <a:rPr lang="en-US" sz="1800" dirty="0"/>
              <a:t> – Luke 24:44-45</a:t>
            </a:r>
          </a:p>
          <a:p>
            <a:pPr lvl="2"/>
            <a:r>
              <a:rPr lang="en-US" sz="1800" dirty="0"/>
              <a:t>It has been stated there are 332 prophecies fulfilled in </a:t>
            </a:r>
            <a:r>
              <a:rPr lang="en-US" sz="1800" dirty="0" err="1"/>
              <a:t>christ</a:t>
            </a:r>
            <a:r>
              <a:rPr lang="en-US" sz="1800" dirty="0"/>
              <a:t> – henry </a:t>
            </a:r>
            <a:r>
              <a:rPr lang="en-US" sz="1800" dirty="0" err="1"/>
              <a:t>liddon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211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985F3-81C0-4EF7-8250-93D119AE8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Archaeological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5D5FF-DC61-4DA2-B058-DD3182B0C8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Explained…</a:t>
            </a:r>
          </a:p>
          <a:p>
            <a:pPr lvl="1"/>
            <a:r>
              <a:rPr lang="en-US" sz="3600" dirty="0"/>
              <a:t>The bible purports to be a book of history, describing real people, nations, events</a:t>
            </a:r>
          </a:p>
          <a:p>
            <a:pPr lvl="1"/>
            <a:r>
              <a:rPr lang="en-US" sz="3600" dirty="0"/>
              <a:t>Discoveries by archaeologists confirm the historical accuracy of the bible</a:t>
            </a:r>
          </a:p>
        </p:txBody>
      </p:sp>
    </p:spTree>
    <p:extLst>
      <p:ext uri="{BB962C8B-B14F-4D97-AF65-F5344CB8AC3E}">
        <p14:creationId xmlns:p14="http://schemas.microsoft.com/office/powerpoint/2010/main" val="105261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29E7-8BDF-454B-A3FE-20E83B16C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Archaeological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6A0-873A-423D-BE73-D28B1024B3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Examples…</a:t>
            </a:r>
          </a:p>
          <a:p>
            <a:pPr lvl="1"/>
            <a:r>
              <a:rPr lang="en-US" sz="2400" dirty="0"/>
              <a:t>Cities in </a:t>
            </a:r>
            <a:r>
              <a:rPr lang="en-US" sz="2400" dirty="0" err="1"/>
              <a:t>abraham’s</a:t>
            </a:r>
            <a:r>
              <a:rPr lang="en-US" sz="2400" dirty="0"/>
              <a:t> time (</a:t>
            </a:r>
            <a:r>
              <a:rPr lang="en-US" sz="2400" dirty="0" err="1"/>
              <a:t>ur</a:t>
            </a:r>
            <a:r>
              <a:rPr lang="en-US" sz="2400" dirty="0"/>
              <a:t>, </a:t>
            </a:r>
            <a:r>
              <a:rPr lang="en-US" sz="2400" dirty="0" err="1"/>
              <a:t>haran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Ancient empires once doubted (</a:t>
            </a:r>
            <a:r>
              <a:rPr lang="en-US" sz="2400" dirty="0" err="1"/>
              <a:t>hittites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Cities in ancient Israel (Jericho, Shechem, dan, etc.)</a:t>
            </a:r>
          </a:p>
          <a:p>
            <a:pPr lvl="1"/>
            <a:r>
              <a:rPr lang="en-US" sz="2400" dirty="0"/>
              <a:t>The house of David and Solomon’s temple</a:t>
            </a:r>
          </a:p>
          <a:p>
            <a:pPr lvl="1"/>
            <a:r>
              <a:rPr lang="en-US" sz="2400" dirty="0"/>
              <a:t>The census at the time of Jesus’ birth</a:t>
            </a:r>
          </a:p>
          <a:p>
            <a:pPr lvl="1"/>
            <a:r>
              <a:rPr lang="en-US" sz="2400" dirty="0" err="1"/>
              <a:t>Lysanias</a:t>
            </a:r>
            <a:r>
              <a:rPr lang="en-US" sz="2400" dirty="0"/>
              <a:t>, tetrarch of Abilene</a:t>
            </a:r>
          </a:p>
          <a:p>
            <a:pPr lvl="1"/>
            <a:r>
              <a:rPr lang="en-US" sz="2400" dirty="0"/>
              <a:t>The pavement (</a:t>
            </a:r>
            <a:r>
              <a:rPr lang="en-US" sz="2400" dirty="0" err="1"/>
              <a:t>gabbatha</a:t>
            </a:r>
            <a:r>
              <a:rPr lang="en-US" sz="2400" dirty="0"/>
              <a:t>) in the court tower of Antonia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politarchs</a:t>
            </a:r>
            <a:r>
              <a:rPr lang="en-US" sz="2400" dirty="0"/>
              <a:t> in </a:t>
            </a:r>
            <a:r>
              <a:rPr lang="en-US" sz="2400" dirty="0" err="1"/>
              <a:t>thessalonica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59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8202-F531-4326-9B61-2BFB51C6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Manuscript attestation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E9654-F6EA-4018-93A4-CB4EF497A7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Explained…</a:t>
            </a:r>
          </a:p>
          <a:p>
            <a:pPr lvl="1"/>
            <a:r>
              <a:rPr lang="en-US" sz="2800" dirty="0"/>
              <a:t>a bibliographical test is applied to all ancient documents, such as:</a:t>
            </a:r>
          </a:p>
          <a:p>
            <a:pPr lvl="1"/>
            <a:r>
              <a:rPr lang="en-US" sz="2800" dirty="0"/>
              <a:t>The purpose – to establish the likelihood that copies are:</a:t>
            </a:r>
          </a:p>
          <a:p>
            <a:pPr lvl="1"/>
            <a:r>
              <a:rPr lang="en-US" sz="2800" dirty="0"/>
              <a:t>Questions raised in the bibliographical test include:</a:t>
            </a:r>
          </a:p>
        </p:txBody>
      </p:sp>
    </p:spTree>
    <p:extLst>
      <p:ext uri="{BB962C8B-B14F-4D97-AF65-F5344CB8AC3E}">
        <p14:creationId xmlns:p14="http://schemas.microsoft.com/office/powerpoint/2010/main" val="60631425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84</TotalTime>
  <Words>807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Droplet</vt:lpstr>
      <vt:lpstr>Why I Believe the Bible</vt:lpstr>
      <vt:lpstr>Introduction</vt:lpstr>
      <vt:lpstr>Scientific foreknowledge</vt:lpstr>
      <vt:lpstr>Scientific foreknowledge</vt:lpstr>
      <vt:lpstr>Fulfilled prophecies</vt:lpstr>
      <vt:lpstr>Fulfilled prophecies</vt:lpstr>
      <vt:lpstr>Archaeological confirmation</vt:lpstr>
      <vt:lpstr>Archaeological confirmation</vt:lpstr>
      <vt:lpstr>Manuscript attestation</vt:lpstr>
      <vt:lpstr>Manuscript attestation</vt:lpstr>
      <vt:lpstr>Personal experience</vt:lpstr>
      <vt:lpstr>Personal experience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Believe the Bible</dc:title>
  <dc:creator>rob espinosa</dc:creator>
  <cp:lastModifiedBy>rob espinosa</cp:lastModifiedBy>
  <cp:revision>14</cp:revision>
  <dcterms:created xsi:type="dcterms:W3CDTF">2022-04-17T10:52:18Z</dcterms:created>
  <dcterms:modified xsi:type="dcterms:W3CDTF">2022-04-17T12:16:31Z</dcterms:modified>
</cp:coreProperties>
</file>